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notesMasterIdLst>
    <p:notesMasterId r:id="rId17"/>
  </p:notesMasterIdLst>
  <p:sldIdLst>
    <p:sldId id="326" r:id="rId2"/>
    <p:sldId id="328" r:id="rId3"/>
    <p:sldId id="279" r:id="rId4"/>
    <p:sldId id="257" r:id="rId5"/>
    <p:sldId id="327" r:id="rId6"/>
    <p:sldId id="294" r:id="rId7"/>
    <p:sldId id="288" r:id="rId8"/>
    <p:sldId id="292" r:id="rId9"/>
    <p:sldId id="260" r:id="rId10"/>
    <p:sldId id="295" r:id="rId11"/>
    <p:sldId id="296" r:id="rId12"/>
    <p:sldId id="298" r:id="rId13"/>
    <p:sldId id="290" r:id="rId14"/>
    <p:sldId id="291" r:id="rId15"/>
    <p:sldId id="283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00DE"/>
    <a:srgbClr val="FFFF00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 autoAdjust="0"/>
    <p:restoredTop sz="87344" autoAdjust="0"/>
  </p:normalViewPr>
  <p:slideViewPr>
    <p:cSldViewPr>
      <p:cViewPr varScale="1">
        <p:scale>
          <a:sx n="63" d="100"/>
          <a:sy n="63" d="100"/>
        </p:scale>
        <p:origin x="159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88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2" units="1/cm"/>
          <inkml:channelProperty channel="Y" name="resolution" value="32" units="1/cm"/>
        </inkml:channelProperties>
      </inkml:inkSource>
      <inkml:timestamp xml:id="ts0" timeString="2012-12-06T03:27:40.546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</inkml:brush>
  </inkml:definitions>
  <inkml:trace contextRef="#ctx0" brushRef="#br0">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2" units="1/cm"/>
          <inkml:channelProperty channel="Y" name="resolution" value="32" units="1/cm"/>
        </inkml:channelProperties>
      </inkml:inkSource>
      <inkml:timestamp xml:id="ts0" timeString="2012-12-06T03:27:41.781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</inkml:brush>
  </inkml:definitions>
  <inkml:trace contextRef="#ctx0" brushRef="#br0">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DD85FD-9F80-42B9-932A-018BC8DC60A0}" type="datetimeFigureOut">
              <a:rPr lang="ru-RU" smtClean="0"/>
              <a:pPr/>
              <a:t>12.05.2021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35B9C1-1A4F-4821-AE61-28D4D2583E1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5B9C1-1A4F-4821-AE61-28D4D2583E14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5B9C1-1A4F-4821-AE61-28D4D2583E14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3C1AC1-88FB-4CC9-95DD-6B688C8A060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FA846C-FD6F-4434-8F6B-83BFA040D24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DDB85A-D3A0-421A-B3C7-BE2CA4A40A2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3B2701-6D4C-45ED-B784-19ACF3785B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EC6586-CEA8-4EDD-85E0-08F6F35DF1D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F34AB5-015C-4198-A522-F404ABD2096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F34318-546F-4C4E-A258-C8AF86F0FF4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15CB55-0610-4B6F-B431-89F08A6E1F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353D30-EFFE-402C-9017-F4319FAF090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8C7CE1-5045-4444-81FF-D719A96DA96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33EE21-7153-4A26-85B4-B45CC0570B0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256BE6B4-8B47-4970-8094-C29A69219FB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customXml" Target="../ink/ink2.xm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emf"/><Relationship Id="rId5" Type="http://schemas.openxmlformats.org/officeDocument/2006/relationships/customXml" Target="../ink/ink1.xml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gok\Desktop\Динара\рамки\Копия красивые линеечки\733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57200"/>
            <a:ext cx="8077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gok\Desktop\Динара\рамки\Копия красивые линеечки\733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822825"/>
            <a:ext cx="7772400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gok\Desktop\Динара\рамки\Копия красивые линеечки\733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500042"/>
            <a:ext cx="8077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00100" y="2000240"/>
            <a:ext cx="75009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Игра </a:t>
            </a:r>
            <a:r>
              <a:rPr lang="ru-RU" sz="36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«Расскажи мне обо мне»</a:t>
            </a:r>
          </a:p>
          <a:p>
            <a:pPr lvl="0" algn="ctr"/>
            <a:r>
              <a:rPr lang="ru-RU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(дети говорят хорошие качества одноклассника)</a:t>
            </a:r>
            <a:endParaRPr lang="ru-RU" sz="36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8" name="Picture 8" descr="AG00011_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429000"/>
            <a:ext cx="1247775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eaLnBrk="1" hangingPunct="1">
              <a:defRPr/>
            </a:pPr>
            <a:endParaRPr lang="ru-RU" dirty="0"/>
          </a:p>
          <a:p>
            <a:pPr eaLnBrk="1" hangingPunct="1">
              <a:defRPr/>
            </a:pPr>
            <a:endParaRPr lang="ru-RU" dirty="0"/>
          </a:p>
          <a:p>
            <a:pPr eaLnBrk="1" hangingPunct="1">
              <a:defRPr/>
            </a:pPr>
            <a:r>
              <a:rPr lang="ru-RU" dirty="0"/>
              <a:t> </a:t>
            </a:r>
            <a:endParaRPr lang="en-US" sz="3200" dirty="0">
              <a:solidFill>
                <a:srgbClr val="9900CC"/>
              </a:solidFill>
            </a:endParaRPr>
          </a:p>
          <a:p>
            <a:pPr eaLnBrk="1" hangingPunct="1">
              <a:defRPr/>
            </a:pPr>
            <a:endParaRPr lang="ru-RU" sz="3200" dirty="0">
              <a:solidFill>
                <a:srgbClr val="3A00DE"/>
              </a:solidFill>
            </a:endParaRPr>
          </a:p>
          <a:p>
            <a:pPr eaLnBrk="1" hangingPunct="1">
              <a:defRPr/>
            </a:pPr>
            <a:endParaRPr lang="en-US" sz="3200" dirty="0">
              <a:solidFill>
                <a:srgbClr val="3A00DE"/>
              </a:solidFill>
            </a:endParaRPr>
          </a:p>
          <a:p>
            <a:pPr eaLnBrk="1" hangingPunct="1">
              <a:defRPr/>
            </a:pPr>
            <a:endParaRPr lang="ru-RU" sz="8400" b="1" dirty="0"/>
          </a:p>
          <a:p>
            <a:pPr eaLnBrk="1" hangingPunct="1">
              <a:defRPr/>
            </a:pPr>
            <a:r>
              <a:rPr lang="ru-RU" sz="11000" b="1" dirty="0">
                <a:solidFill>
                  <a:srgbClr val="3A00DE"/>
                </a:solidFill>
              </a:rPr>
              <a:t>Раздел: </a:t>
            </a:r>
            <a:r>
              <a:rPr lang="ru-RU" sz="11000" b="1" dirty="0">
                <a:solidFill>
                  <a:srgbClr val="FF0000"/>
                </a:solidFill>
              </a:rPr>
              <a:t>Мир профессии </a:t>
            </a:r>
          </a:p>
          <a:p>
            <a:pPr eaLnBrk="1" hangingPunct="1">
              <a:defRPr/>
            </a:pPr>
            <a:endParaRPr lang="ru-RU" sz="11000" b="1" i="1" dirty="0"/>
          </a:p>
          <a:p>
            <a:pPr eaLnBrk="1" hangingPunct="1">
              <a:defRPr/>
            </a:pPr>
            <a:r>
              <a:rPr lang="ru-RU" sz="11000" b="1" i="1" dirty="0">
                <a:solidFill>
                  <a:srgbClr val="3A00DE"/>
                </a:solidFill>
              </a:rPr>
              <a:t>Тема: </a:t>
            </a:r>
            <a:r>
              <a:rPr lang="ru-RU" sz="11000" b="1" i="1" dirty="0">
                <a:solidFill>
                  <a:srgbClr val="FF0000"/>
                </a:solidFill>
              </a:rPr>
              <a:t>Люди и их профессии</a:t>
            </a:r>
            <a:endParaRPr lang="en-US" sz="11000" b="1" i="1" dirty="0">
              <a:solidFill>
                <a:srgbClr val="FF0000"/>
              </a:solidFill>
            </a:endParaRPr>
          </a:p>
          <a:p>
            <a:pPr eaLnBrk="1" hangingPunct="1">
              <a:defRPr/>
            </a:pPr>
            <a:endParaRPr lang="en-US" sz="4000" dirty="0">
              <a:solidFill>
                <a:srgbClr val="3A00DE"/>
              </a:solidFill>
            </a:endParaRPr>
          </a:p>
          <a:p>
            <a:pPr eaLnBrk="1" hangingPunct="1">
              <a:defRPr/>
            </a:pPr>
            <a:endParaRPr lang="en-US" sz="3200" dirty="0"/>
          </a:p>
          <a:p>
            <a:pPr eaLnBrk="1" hangingPunct="1">
              <a:defRPr/>
            </a:pPr>
            <a:r>
              <a:rPr lang="en-US" dirty="0"/>
              <a:t>  </a:t>
            </a:r>
            <a:endParaRPr lang="en-US" dirty="0">
              <a:solidFill>
                <a:srgbClr val="3A00DE"/>
              </a:solidFill>
            </a:endParaRPr>
          </a:p>
          <a:p>
            <a:pPr eaLnBrk="1" hangingPunct="1">
              <a:defRPr/>
            </a:pPr>
            <a:endParaRPr lang="ru-RU" dirty="0">
              <a:solidFill>
                <a:srgbClr val="3A00DE"/>
              </a:solidFill>
            </a:endParaRPr>
          </a:p>
        </p:txBody>
      </p:sp>
      <p:pic>
        <p:nvPicPr>
          <p:cNvPr id="3076" name="Picture 4" descr="C:\Users\gok\Desktop\Динара\рамки\Копия красивые линеечки\733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57166"/>
            <a:ext cx="8001000" cy="1414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gok\Desktop\Динара\рамки\Копия красивые линеечки\733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6" y="4929198"/>
            <a:ext cx="7467601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AG00029_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1857364"/>
            <a:ext cx="1428760" cy="1133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AG00027_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77150" y="3286124"/>
            <a:ext cx="146685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1" descr="AG00222_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472" y="3857628"/>
            <a:ext cx="10096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-533400"/>
            <a:ext cx="2438400" cy="228600"/>
          </a:xfrm>
        </p:spPr>
        <p:txBody>
          <a:bodyPr>
            <a:normAutofit fontScale="90000"/>
          </a:bodyPr>
          <a:lstStyle/>
          <a:p>
            <a:pPr eaLnBrk="1" hangingPunct="1"/>
            <a:endParaRPr lang="ru-RU" sz="400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2214554"/>
            <a:ext cx="7696200" cy="4286280"/>
          </a:xfrm>
        </p:spPr>
        <p:txBody>
          <a:bodyPr>
            <a:normAutofit fontScale="92500" lnSpcReduction="20000"/>
          </a:bodyPr>
          <a:lstStyle/>
          <a:p>
            <a:r>
              <a:rPr lang="ru-RU" sz="2800" b="1" dirty="0"/>
              <a:t>Профессия – </a:t>
            </a:r>
            <a:r>
              <a:rPr lang="ru-RU" sz="2800" b="1" dirty="0" err="1"/>
              <a:t>мамандык</a:t>
            </a:r>
            <a:r>
              <a:rPr lang="ru-RU" sz="2800" b="1" dirty="0"/>
              <a:t>, </a:t>
            </a:r>
            <a:r>
              <a:rPr lang="en-GB" sz="2800" b="1" dirty="0"/>
              <a:t>profession</a:t>
            </a:r>
            <a:r>
              <a:rPr lang="en-GB" sz="2800" dirty="0"/>
              <a:t> </a:t>
            </a:r>
            <a:endParaRPr lang="ru-RU" sz="2800" dirty="0"/>
          </a:p>
          <a:p>
            <a:r>
              <a:rPr lang="ru-RU" sz="2800" dirty="0"/>
              <a:t>занятие, звание, квалификация, призвание, работа, ремесло, специальность (словарь синонимов)</a:t>
            </a:r>
          </a:p>
          <a:p>
            <a:pPr>
              <a:buNone/>
            </a:pPr>
            <a:r>
              <a:rPr lang="ru-RU" sz="2800" dirty="0"/>
              <a:t> </a:t>
            </a:r>
          </a:p>
          <a:p>
            <a:pPr>
              <a:buNone/>
            </a:pPr>
            <a:r>
              <a:rPr lang="ru-RU" sz="2800" b="1" dirty="0"/>
              <a:t> </a:t>
            </a:r>
            <a:endParaRPr lang="ru-RU" sz="2800" dirty="0"/>
          </a:p>
          <a:p>
            <a:r>
              <a:rPr lang="ru-RU" sz="2800" i="1" dirty="0"/>
              <a:t>Это род трудовой деятельности, занятий, требующий определённой подготовки и являющийся обычно источником существования, это то, чем человек занимается, по-другому, это его работа (толковый словарь  С.Ожегова)</a:t>
            </a:r>
            <a:endParaRPr lang="ru-RU" sz="2800" dirty="0"/>
          </a:p>
          <a:p>
            <a:r>
              <a:rPr lang="ru-RU" sz="2800" dirty="0"/>
              <a:t> </a:t>
            </a:r>
          </a:p>
        </p:txBody>
      </p:sp>
      <p:pic>
        <p:nvPicPr>
          <p:cNvPr id="5124" name="Рисунок 4" descr="cdolls24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36598">
            <a:off x="389291" y="342305"/>
            <a:ext cx="2743200" cy="1917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Рисунок 5" descr="cdolls63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1547">
            <a:off x="5819253" y="944816"/>
            <a:ext cx="3048000" cy="1577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4" descr="cdolls24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36598">
            <a:off x="236890" y="393351"/>
            <a:ext cx="2743200" cy="1917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214686"/>
            <a:ext cx="6781800" cy="2957514"/>
          </a:xfrm>
        </p:spPr>
        <p:txBody>
          <a:bodyPr>
            <a:normAutofit/>
          </a:bodyPr>
          <a:lstStyle/>
          <a:p>
            <a:pPr algn="ctr" eaLnBrk="1" hangingPunct="1"/>
            <a:endParaRPr lang="ru-RU" sz="4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762000" y="685800"/>
            <a:ext cx="8096280" cy="5386406"/>
          </a:xfrm>
        </p:spPr>
        <p:txBody>
          <a:bodyPr>
            <a:normAutofit fontScale="55000" lnSpcReduction="20000"/>
          </a:bodyPr>
          <a:lstStyle/>
          <a:p>
            <a:endParaRPr lang="ru-RU" sz="5800" b="1" dirty="0"/>
          </a:p>
          <a:p>
            <a:r>
              <a:rPr lang="ru-RU" sz="5800" b="1" dirty="0"/>
              <a:t>Обсуждение текста:</a:t>
            </a:r>
            <a:endParaRPr lang="ru-RU" sz="5800" dirty="0"/>
          </a:p>
          <a:p>
            <a:pPr>
              <a:buNone/>
            </a:pPr>
            <a:r>
              <a:rPr lang="ru-RU" sz="4500" dirty="0"/>
              <a:t>        </a:t>
            </a:r>
          </a:p>
          <a:p>
            <a:pPr>
              <a:buNone/>
            </a:pPr>
            <a:r>
              <a:rPr lang="ru-RU" sz="4500" dirty="0"/>
              <a:t>       </a:t>
            </a:r>
            <a:r>
              <a:rPr lang="ru-RU" sz="5100" dirty="0"/>
              <a:t>Один разведчик получил ответственное задание: внедриться в группу опасных заговорщиков и узнать об их тайных планах. Много сил, времени, мужества пришлось затратить ему для выполнения задания. Он побывал и бетонщиком, и смазчиком, и каменщиком, и сварщиком, и водопроводчиком, и паркетчиком, когда выяснилось, что заговорщики были строителями, а в их планы входило строительство новой школы.</a:t>
            </a:r>
          </a:p>
          <a:p>
            <a:pPr>
              <a:buNone/>
            </a:pPr>
            <a:endParaRPr lang="ru-RU" sz="4500" dirty="0"/>
          </a:p>
          <a:p>
            <a:endParaRPr lang="ru-RU" sz="40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>
                <a:latin typeface="Times New Roman" pitchFamily="18" charset="0"/>
                <a:cs typeface="Times New Roman" pitchFamily="18" charset="0"/>
              </a:rPr>
              <a:t>  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b="1" i="1" dirty="0"/>
              <a:t>Где же трудятся люди разных профессий?</a:t>
            </a:r>
          </a:p>
          <a:p>
            <a:endParaRPr lang="ru-RU" sz="3600" b="1" i="1" dirty="0"/>
          </a:p>
          <a:p>
            <a:r>
              <a:rPr lang="ru-RU" sz="3600" b="1" i="1" dirty="0"/>
              <a:t>Как вы понимаете эти слова?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66800" y="457201"/>
            <a:ext cx="609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3200" dirty="0">
                <a:latin typeface="Times New Roman" pitchFamily="18" charset="0"/>
                <a:cs typeface="Times New Roman" pitchFamily="18" charset="0"/>
              </a:rPr>
              <a:t>        </a:t>
            </a:r>
            <a:endParaRPr lang="ru-RU" sz="3200" dirty="0">
              <a:solidFill>
                <a:srgbClr val="3A00D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28794" y="1214422"/>
            <a:ext cx="8077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4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0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AG00476_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3500438"/>
            <a:ext cx="2552707" cy="1790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2"/>
          <p:cNvSpPr txBox="1">
            <a:spLocks noChangeArrowheads="1"/>
          </p:cNvSpPr>
          <p:nvPr/>
        </p:nvSpPr>
        <p:spPr bwMode="auto">
          <a:xfrm>
            <a:off x="457201" y="1785926"/>
            <a:ext cx="8686800" cy="3662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lvl="0"/>
            <a:r>
              <a:rPr lang="ru-RU" sz="3200" b="1" i="1" dirty="0"/>
              <a:t>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Задание: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объяснить  правописание суффиксов  -чик </a:t>
            </a:r>
          </a:p>
          <a:p>
            <a:pPr lvl="0"/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2800" i="1" dirty="0" err="1">
                <a:latin typeface="Times New Roman" pitchFamily="18" charset="0"/>
                <a:cs typeface="Times New Roman" pitchFamily="18" charset="0"/>
              </a:rPr>
              <a:t>щик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и постановку запятой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Дескрипторы: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1. Умеют объяснить правописание суффиксов –чик и –</a:t>
            </a:r>
            <a:r>
              <a:rPr lang="ru-RU" sz="2800" i="1" dirty="0" err="1">
                <a:latin typeface="Times New Roman" pitchFamily="18" charset="0"/>
                <a:cs typeface="Times New Roman" pitchFamily="18" charset="0"/>
              </a:rPr>
              <a:t>щик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, постановку запятой  при однородных членах предложения.</a:t>
            </a:r>
          </a:p>
          <a:p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2. Знают о прямом и переносном значении слов.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gok\Desktop\Динара\Анимаций школьные\49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28956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85786" y="4929198"/>
            <a:ext cx="67866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i="1" dirty="0">
              <a:latin typeface="+mn-lt"/>
            </a:endParaRPr>
          </a:p>
          <a:p>
            <a:r>
              <a:rPr lang="ru-RU" sz="2800" b="1" i="1" dirty="0">
                <a:latin typeface="+mn-lt"/>
              </a:rPr>
              <a:t>ФО</a:t>
            </a:r>
            <a:r>
              <a:rPr lang="ru-RU" sz="2800" i="1" dirty="0">
                <a:latin typeface="+mn-lt"/>
              </a:rPr>
              <a:t>.  Большой палец</a:t>
            </a:r>
            <a:endParaRPr lang="ru-RU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1029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>
            <a:spLocks noChangeArrowheads="1"/>
          </p:cNvSpPr>
          <p:nvPr/>
        </p:nvSpPr>
        <p:spPr bwMode="auto">
          <a:xfrm>
            <a:off x="228600" y="2133600"/>
            <a:ext cx="8915400" cy="26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ru-RU" sz="4400" b="1" dirty="0">
                <a:solidFill>
                  <a:srgbClr val="3A00DE"/>
                </a:solidFill>
                <a:latin typeface="Times New Roman" pitchFamily="18" charset="0"/>
                <a:cs typeface="Times New Roman" pitchFamily="18" charset="0"/>
              </a:rPr>
              <a:t>Видеоролик</a:t>
            </a:r>
          </a:p>
          <a:p>
            <a:pPr algn="ctr" eaLnBrk="1" hangingPunct="1"/>
            <a:r>
              <a:rPr lang="ru-RU" sz="4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профессии важны,</a:t>
            </a:r>
          </a:p>
          <a:p>
            <a:pPr algn="ctr" eaLnBrk="1" hangingPunct="1"/>
            <a:r>
              <a:rPr lang="ru-RU" sz="4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все профессии нужны  </a:t>
            </a:r>
          </a:p>
          <a:p>
            <a:pPr algn="ctr" eaLnBrk="1" hangingPunct="1"/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4" descr="C:\Users\gok\Desktop\Динара\рамки\Копия красивые линеечки\733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57200"/>
            <a:ext cx="81534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gok\Desktop\Динара\рамки\Копия красивые линеечки\733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5562600"/>
            <a:ext cx="7467600" cy="1018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kk-KZ" sz="4000" b="1" dirty="0">
              <a:solidFill>
                <a:srgbClr val="0070C0"/>
              </a:solidFill>
            </a:endParaRPr>
          </a:p>
          <a:p>
            <a:r>
              <a:rPr lang="kk-KZ" sz="4000" b="1" dirty="0">
                <a:solidFill>
                  <a:srgbClr val="0070C0"/>
                </a:solidFill>
              </a:rPr>
              <a:t>Стратегия  </a:t>
            </a:r>
            <a:r>
              <a:rPr lang="kk-KZ" sz="4000" b="1" i="1" dirty="0">
                <a:solidFill>
                  <a:srgbClr val="FF0000"/>
                </a:solidFill>
              </a:rPr>
              <a:t>«Назовите 10 слов, относящихся к...</a:t>
            </a:r>
            <a:r>
              <a:rPr lang="kk-KZ" sz="4000" i="1" dirty="0">
                <a:solidFill>
                  <a:srgbClr val="FF0000"/>
                </a:solidFill>
              </a:rPr>
              <a:t>» </a:t>
            </a:r>
            <a:r>
              <a:rPr lang="kk-KZ" sz="4000" dirty="0"/>
              <a:t>(определённой теме: Люди и их профессии) </a:t>
            </a:r>
          </a:p>
          <a:p>
            <a:endParaRPr lang="ru-RU" sz="3000" b="1" i="1" dirty="0"/>
          </a:p>
          <a:p>
            <a:r>
              <a:rPr lang="ru-RU" sz="3000" b="1" i="1" dirty="0"/>
              <a:t>Дескрипторы:</a:t>
            </a:r>
            <a:r>
              <a:rPr lang="kk-KZ" sz="3000" dirty="0"/>
              <a:t> Просматривает видеоролик</a:t>
            </a:r>
            <a:endParaRPr lang="ru-RU" sz="3000" dirty="0"/>
          </a:p>
          <a:p>
            <a:r>
              <a:rPr lang="kk-KZ" sz="3000" dirty="0"/>
              <a:t>Определяет основную мысль</a:t>
            </a:r>
            <a:endParaRPr lang="ru-RU" sz="3000" dirty="0"/>
          </a:p>
          <a:p>
            <a:r>
              <a:rPr lang="kk-KZ" sz="3000" dirty="0"/>
              <a:t>Отвечает на вопросы</a:t>
            </a:r>
          </a:p>
          <a:p>
            <a:endParaRPr lang="kk-KZ" sz="3000" b="1" dirty="0"/>
          </a:p>
          <a:p>
            <a:r>
              <a:rPr lang="kk-KZ" sz="3000" b="1" dirty="0"/>
              <a:t>ФО</a:t>
            </a:r>
            <a:r>
              <a:rPr lang="kk-KZ" sz="3000" dirty="0"/>
              <a:t> </a:t>
            </a:r>
            <a:r>
              <a:rPr lang="kk-KZ" sz="3000" i="1" dirty="0"/>
              <a:t>Две звезды и одно пожелание</a:t>
            </a:r>
            <a:endParaRPr lang="ru-RU" sz="3000" i="1" dirty="0"/>
          </a:p>
          <a:p>
            <a:endParaRPr lang="ru-RU" sz="4000" dirty="0"/>
          </a:p>
          <a:p>
            <a:endParaRPr lang="ru-RU" dirty="0"/>
          </a:p>
        </p:txBody>
      </p:sp>
      <p:pic>
        <p:nvPicPr>
          <p:cNvPr id="5" name="Picture 10" descr="toglinjecf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3143248"/>
            <a:ext cx="25908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22496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685800"/>
            <a:ext cx="8839200" cy="3028952"/>
          </a:xfrm>
        </p:spPr>
        <p:txBody>
          <a:bodyPr>
            <a:normAutofit/>
          </a:bodyPr>
          <a:lstStyle/>
          <a:p>
            <a:pPr marL="609600" indent="-609600" algn="ctr" eaLnBrk="1" hangingPunct="1">
              <a:buFontTx/>
              <a:buNone/>
            </a:pPr>
            <a:r>
              <a:rPr lang="kk-KZ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</a:p>
          <a:p>
            <a:pPr marL="609600" indent="-609600" algn="ctr" eaLnBrk="1" hangingPunct="1">
              <a:buFontTx/>
              <a:buNone/>
            </a:pPr>
            <a:r>
              <a:rPr lang="kk-KZ" sz="5400" b="1" dirty="0">
                <a:solidFill>
                  <a:srgbClr val="3A00DE"/>
                </a:solidFill>
                <a:latin typeface="Times New Roman" pitchFamily="18" charset="0"/>
                <a:cs typeface="Times New Roman" pitchFamily="18" charset="0"/>
              </a:rPr>
              <a:t>Физминутка</a:t>
            </a:r>
          </a:p>
        </p:txBody>
      </p:sp>
      <p:pic>
        <p:nvPicPr>
          <p:cNvPr id="1026" name="Picture 2" descr="C:\Users\gok\Desktop\Динара\рамки\Копия красивые линеечки\733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04800"/>
            <a:ext cx="7239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gok\Desktop\Динара\рамки\Копия красивые линеечки\733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876800"/>
            <a:ext cx="739140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://im4-tub-ru.yandex.net/i?id=51588053-45-7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3143248"/>
            <a:ext cx="223996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5400" b="1" dirty="0">
                <a:solidFill>
                  <a:srgbClr val="3A00DE"/>
                </a:solidFill>
              </a:rPr>
              <a:t>Стратегия</a:t>
            </a:r>
            <a:r>
              <a:rPr lang="ru-RU" sz="5400" b="1" dirty="0"/>
              <a:t>  </a:t>
            </a:r>
            <a:r>
              <a:rPr lang="ru-RU" sz="5400" b="1" dirty="0">
                <a:solidFill>
                  <a:srgbClr val="FF0000"/>
                </a:solidFill>
              </a:rPr>
              <a:t>«Ассоциация»</a:t>
            </a:r>
          </a:p>
          <a:p>
            <a:r>
              <a:rPr lang="ru-RU" sz="3000" b="1" i="1" dirty="0"/>
              <a:t>Дескрипторы:</a:t>
            </a:r>
            <a:endParaRPr lang="ru-RU" sz="3000" i="1" dirty="0"/>
          </a:p>
          <a:p>
            <a:r>
              <a:rPr lang="ru-RU" sz="3000" dirty="0"/>
              <a:t>1. Называет ассоциации;</a:t>
            </a:r>
          </a:p>
          <a:p>
            <a:r>
              <a:rPr lang="ru-RU" sz="3000" dirty="0"/>
              <a:t>2.Определяет орудия труда;</a:t>
            </a:r>
          </a:p>
          <a:p>
            <a:r>
              <a:rPr lang="ru-RU" sz="3000" dirty="0"/>
              <a:t>3.Называет профессиональные качества.</a:t>
            </a:r>
          </a:p>
        </p:txBody>
      </p:sp>
      <p:pic>
        <p:nvPicPr>
          <p:cNvPr id="6" name="Picture 6" descr="AG00476_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4857760"/>
            <a:ext cx="155257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AG00222_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429132"/>
            <a:ext cx="10096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AG00029_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785794"/>
            <a:ext cx="1428760" cy="1133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036" name="Ink 12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81064100" y="97455038"/>
              <a:ext cx="0" cy="0"/>
            </p14:xfrm>
          </p:contentPart>
        </mc:Choice>
        <mc:Fallback>
          <p:pic>
            <p:nvPicPr>
              <p:cNvPr id="1036" name="Ink 12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1064100" y="97455038"/>
                <a:ext cx="0" cy="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037" name="Ink 13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15500350" y="74710925"/>
              <a:ext cx="0" cy="0"/>
            </p14:xfrm>
          </p:contentPart>
        </mc:Choice>
        <mc:Fallback>
          <p:pic>
            <p:nvPicPr>
              <p:cNvPr id="1037" name="Ink 13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5500350" y="74710925"/>
                <a:ext cx="0" cy="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73724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4743464"/>
          </a:xfrm>
        </p:spPr>
        <p:txBody>
          <a:bodyPr>
            <a:normAutofit fontScale="92500" lnSpcReduction="20000"/>
          </a:bodyPr>
          <a:lstStyle/>
          <a:p>
            <a:r>
              <a:rPr lang="ru-RU" sz="3000" b="1" dirty="0"/>
              <a:t>Задание (индивидуально) </a:t>
            </a:r>
            <a:endParaRPr lang="ru-RU" sz="3000" dirty="0"/>
          </a:p>
          <a:p>
            <a:r>
              <a:rPr lang="ru-RU" dirty="0"/>
              <a:t>Запишите слова в тетради.</a:t>
            </a:r>
          </a:p>
          <a:p>
            <a:r>
              <a:rPr lang="ru-RU" dirty="0"/>
              <a:t>1. Супермаркет «Дина»</a:t>
            </a:r>
          </a:p>
          <a:p>
            <a:r>
              <a:rPr lang="ru-RU" dirty="0"/>
              <a:t>2. Пожарная часть п. Бестобе. </a:t>
            </a:r>
          </a:p>
          <a:p>
            <a:r>
              <a:rPr lang="ru-RU" dirty="0"/>
              <a:t>3. Больница</a:t>
            </a:r>
          </a:p>
          <a:p>
            <a:r>
              <a:rPr lang="ru-RU" dirty="0"/>
              <a:t>4. Автоколонна</a:t>
            </a:r>
          </a:p>
          <a:p>
            <a:r>
              <a:rPr lang="ru-RU" dirty="0"/>
              <a:t>5. Хлебозавод</a:t>
            </a:r>
          </a:p>
          <a:p>
            <a:r>
              <a:rPr lang="ru-RU" dirty="0"/>
              <a:t>6. Детский сад </a:t>
            </a:r>
          </a:p>
          <a:p>
            <a:r>
              <a:rPr lang="ru-RU" dirty="0"/>
              <a:t>7. Банк </a:t>
            </a:r>
          </a:p>
          <a:p>
            <a:r>
              <a:rPr lang="ru-RU" dirty="0"/>
              <a:t>8. Полиция</a:t>
            </a:r>
          </a:p>
          <a:p>
            <a:r>
              <a:rPr lang="ru-RU" dirty="0"/>
              <a:t>9. Средняя школа №34</a:t>
            </a:r>
          </a:p>
          <a:p>
            <a:endParaRPr lang="ru-RU" b="1" dirty="0"/>
          </a:p>
          <a:p>
            <a:r>
              <a:rPr lang="ru-RU" b="1" dirty="0"/>
              <a:t>ФО. </a:t>
            </a:r>
            <a:r>
              <a:rPr lang="ru-RU" i="1" dirty="0" err="1"/>
              <a:t>Взаимооценивание</a:t>
            </a:r>
            <a:endParaRPr lang="ru-RU" i="1" dirty="0"/>
          </a:p>
          <a:p>
            <a:endParaRPr lang="ru-RU" dirty="0"/>
          </a:p>
        </p:txBody>
      </p:sp>
      <p:pic>
        <p:nvPicPr>
          <p:cNvPr id="4" name="Picture 8" descr="AG00011_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4429132"/>
            <a:ext cx="1247775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AG00027_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714356"/>
            <a:ext cx="1643074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707471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609600"/>
            <a:ext cx="1752600" cy="609600"/>
          </a:xfrm>
        </p:spPr>
        <p:txBody>
          <a:bodyPr>
            <a:normAutofit fontScale="90000"/>
          </a:bodyPr>
          <a:lstStyle/>
          <a:p>
            <a:pPr eaLnBrk="1" hangingPunct="1"/>
            <a:endParaRPr lang="ru-RU" sz="4000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0"/>
            <a:ext cx="8915400" cy="7315200"/>
          </a:xfrm>
        </p:spPr>
        <p:txBody>
          <a:bodyPr>
            <a:normAutofit/>
          </a:bodyPr>
          <a:lstStyle/>
          <a:p>
            <a:r>
              <a:rPr lang="ru-RU" sz="3200" b="1" i="1" dirty="0">
                <a:solidFill>
                  <a:srgbClr val="3A00DE"/>
                </a:solidFill>
              </a:rPr>
              <a:t>Работа в группах: </a:t>
            </a:r>
          </a:p>
          <a:p>
            <a:r>
              <a:rPr lang="ru-RU" sz="3200" b="1" i="1" dirty="0">
                <a:solidFill>
                  <a:srgbClr val="FF0000"/>
                </a:solidFill>
              </a:rPr>
              <a:t>Зачем людям необходима профессия в будущем? </a:t>
            </a:r>
            <a:endParaRPr lang="ru-RU" sz="3200" b="1" dirty="0">
              <a:solidFill>
                <a:srgbClr val="FF0000"/>
              </a:solidFill>
            </a:endParaRPr>
          </a:p>
          <a:p>
            <a:r>
              <a:rPr lang="ru-RU" sz="3200" b="1" i="1" dirty="0"/>
              <a:t> Творческое задание:</a:t>
            </a:r>
            <a:r>
              <a:rPr lang="ru-RU" sz="3200" dirty="0"/>
              <a:t> изобразить на </a:t>
            </a:r>
            <a:r>
              <a:rPr lang="ru-RU" sz="3200" dirty="0" err="1"/>
              <a:t>флипчарте</a:t>
            </a:r>
            <a:r>
              <a:rPr lang="ru-RU" sz="3200" dirty="0"/>
              <a:t>, дать аргументированный ответ </a:t>
            </a:r>
          </a:p>
          <a:p>
            <a:r>
              <a:rPr lang="ru-RU" sz="3200" dirty="0"/>
              <a:t> </a:t>
            </a:r>
          </a:p>
          <a:p>
            <a:r>
              <a:rPr lang="ru-RU" sz="3200" b="1" i="1" dirty="0"/>
              <a:t>Дескрипторы:</a:t>
            </a:r>
            <a:r>
              <a:rPr lang="ru-RU" sz="3200" i="1" dirty="0"/>
              <a:t> умеют рассуждать, аргументировать свою точку зрения.</a:t>
            </a:r>
            <a:endParaRPr lang="ru-RU" sz="3200" dirty="0"/>
          </a:p>
          <a:p>
            <a:r>
              <a:rPr lang="ru-RU" sz="3200" i="1" dirty="0"/>
              <a:t> </a:t>
            </a:r>
            <a:r>
              <a:rPr lang="ru-RU" sz="3200" b="1" i="1" dirty="0"/>
              <a:t>ФО.   Смайлики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3479689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                 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7" name="Объект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4648200"/>
          </a:xfrm>
        </p:spPr>
        <p:txBody>
          <a:bodyPr>
            <a:normAutofit fontScale="92500" lnSpcReduction="20000"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kk-KZ" sz="5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sz="5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b="1" dirty="0"/>
              <a:t>«Одним предложением» </a:t>
            </a:r>
            <a:endParaRPr lang="ru-RU" sz="4000" dirty="0"/>
          </a:p>
          <a:p>
            <a:r>
              <a:rPr lang="ru-RU" sz="4000" dirty="0"/>
              <a:t>Учащиеся одним предложением рассказывают, что они узнали в течение урока</a:t>
            </a:r>
          </a:p>
          <a:p>
            <a:r>
              <a:rPr lang="ru-RU" sz="4000" dirty="0"/>
              <a:t>ФО: Стикеры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грамот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714356"/>
            <a:ext cx="2143140" cy="2428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1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kk-KZ" sz="4600" b="1" dirty="0">
              <a:solidFill>
                <a:srgbClr val="3A00DE"/>
              </a:solidFill>
            </a:endParaRPr>
          </a:p>
          <a:p>
            <a:pPr marL="0" indent="0" algn="ctr">
              <a:buNone/>
            </a:pPr>
            <a:r>
              <a:rPr lang="kk-KZ" sz="4600" b="1" dirty="0">
                <a:solidFill>
                  <a:srgbClr val="3A00DE"/>
                </a:solidFill>
              </a:rPr>
              <a:t>Домашнее задание</a:t>
            </a:r>
          </a:p>
          <a:p>
            <a:pPr lvl="0"/>
            <a:r>
              <a:rPr lang="ru-RU" sz="3000" b="1" i="1" dirty="0"/>
              <a:t>1)Нарисовать рисунок </a:t>
            </a:r>
          </a:p>
          <a:p>
            <a:pPr lvl="0"/>
            <a:r>
              <a:rPr lang="ru-RU" sz="3000" b="1" i="1" dirty="0"/>
              <a:t>а)«Моя будущая профессия»</a:t>
            </a:r>
            <a:endParaRPr lang="ru-RU" sz="3000" dirty="0"/>
          </a:p>
          <a:p>
            <a:pPr>
              <a:buNone/>
            </a:pPr>
            <a:r>
              <a:rPr lang="ru-RU" sz="3000" b="1" i="1" dirty="0"/>
              <a:t>  б)«Профессия моих родителей»</a:t>
            </a:r>
            <a:endParaRPr lang="ru-RU" sz="3000" dirty="0"/>
          </a:p>
          <a:p>
            <a:pPr lvl="0"/>
            <a:r>
              <a:rPr lang="ru-RU" sz="3000" b="1" i="1" dirty="0"/>
              <a:t>Написать эссе  </a:t>
            </a:r>
          </a:p>
          <a:p>
            <a:pPr lvl="0"/>
            <a:r>
              <a:rPr lang="ru-RU" sz="3000" b="1" i="1" dirty="0"/>
              <a:t>а)«Моя будущая профессия»                                   б)«Профессия моих родителей»</a:t>
            </a:r>
            <a:endParaRPr lang="ru-RU" sz="3000" dirty="0"/>
          </a:p>
          <a:p>
            <a:pPr marL="0" indent="0" algn="ctr">
              <a:buNone/>
            </a:pPr>
            <a:endParaRPr lang="kk-KZ" sz="30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-533400"/>
            <a:ext cx="457200" cy="76200"/>
          </a:xfrm>
        </p:spPr>
        <p:txBody>
          <a:bodyPr>
            <a:normAutofit fontScale="90000"/>
          </a:bodyPr>
          <a:lstStyle/>
          <a:p>
            <a:pPr eaLnBrk="1" hangingPunct="1"/>
            <a:endParaRPr lang="ru-RU" sz="4000"/>
          </a:p>
        </p:txBody>
      </p:sp>
      <p:pic>
        <p:nvPicPr>
          <p:cNvPr id="18435" name="Picture 3" descr="j028190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6800" y="831850"/>
            <a:ext cx="6934200" cy="4170363"/>
          </a:xfrm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142976" y="5486400"/>
            <a:ext cx="721523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kk-KZ" sz="3600" b="1" dirty="0">
                <a:solidFill>
                  <a:srgbClr val="3A00DE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  <a:p>
            <a:endParaRPr lang="ru-RU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2349</TotalTime>
  <Words>441</Words>
  <Application>Microsoft Office PowerPoint</Application>
  <PresentationFormat>Экран (4:3)</PresentationFormat>
  <Paragraphs>90</Paragraphs>
  <Slides>15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Comic Sans MS</vt:lpstr>
      <vt:lpstr>Impact</vt:lpstr>
      <vt:lpstr>Times New Roman</vt:lpstr>
      <vt:lpstr>NewsPrint</vt:lpstr>
      <vt:lpstr>Презентация PowerPoint</vt:lpstr>
      <vt:lpstr> </vt:lpstr>
      <vt:lpstr>Презентация PowerPoint</vt:lpstr>
      <vt:lpstr>Презентация PowerPoint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Даулет Арука Дана</dc:creator>
  <cp:lastModifiedBy>student</cp:lastModifiedBy>
  <cp:revision>85</cp:revision>
  <cp:lastPrinted>1601-01-01T00:00:00Z</cp:lastPrinted>
  <dcterms:created xsi:type="dcterms:W3CDTF">1601-01-01T00:00:00Z</dcterms:created>
  <dcterms:modified xsi:type="dcterms:W3CDTF">2021-05-11T22:06:31Z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NXTAG2">
    <vt:lpwstr>000800a41e0000000000010250500207f7000400038000</vt:lpwstr>
  </property>
</Properties>
</file>